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89" r:id="rId4"/>
    <p:sldId id="293" r:id="rId5"/>
    <p:sldId id="290" r:id="rId6"/>
    <p:sldId id="294" r:id="rId7"/>
    <p:sldId id="291" r:id="rId8"/>
    <p:sldId id="295" r:id="rId9"/>
    <p:sldId id="292" r:id="rId10"/>
    <p:sldId id="296" r:id="rId11"/>
    <p:sldId id="259" r:id="rId12"/>
    <p:sldId id="260" r:id="rId13"/>
    <p:sldId id="258" r:id="rId14"/>
    <p:sldId id="261" r:id="rId15"/>
    <p:sldId id="276" r:id="rId16"/>
    <p:sldId id="262" r:id="rId17"/>
    <p:sldId id="277" r:id="rId18"/>
    <p:sldId id="278" r:id="rId19"/>
    <p:sldId id="279" r:id="rId20"/>
    <p:sldId id="263" r:id="rId21"/>
    <p:sldId id="264" r:id="rId22"/>
    <p:sldId id="280" r:id="rId23"/>
    <p:sldId id="265" r:id="rId24"/>
    <p:sldId id="281" r:id="rId25"/>
    <p:sldId id="266" r:id="rId26"/>
    <p:sldId id="282" r:id="rId27"/>
    <p:sldId id="267" r:id="rId28"/>
    <p:sldId id="283" r:id="rId29"/>
    <p:sldId id="268" r:id="rId30"/>
    <p:sldId id="284" r:id="rId31"/>
    <p:sldId id="269" r:id="rId32"/>
    <p:sldId id="285" r:id="rId33"/>
    <p:sldId id="270" r:id="rId34"/>
    <p:sldId id="286" r:id="rId35"/>
    <p:sldId id="271" r:id="rId36"/>
    <p:sldId id="287" r:id="rId37"/>
    <p:sldId id="272" r:id="rId38"/>
    <p:sldId id="273" r:id="rId39"/>
    <p:sldId id="274" r:id="rId40"/>
    <p:sldId id="275" r:id="rId41"/>
    <p:sldId id="288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slide" Target="slides/slide4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esProps" Target="presProps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78845-862D-BA4C-A0CF-BC263070A57A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4820-74DE-084B-9048-93213DFF2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futuro</a:t>
            </a:r>
            <a:r>
              <a:rPr lang="en-US" dirty="0" smtClean="0"/>
              <a:t> con </a:t>
            </a:r>
            <a:r>
              <a:rPr lang="en-US" i="1" dirty="0" err="1" smtClean="0"/>
              <a:t>ir</a:t>
            </a:r>
            <a:r>
              <a:rPr lang="en-US" i="1" dirty="0" smtClean="0"/>
              <a:t> </a:t>
            </a:r>
            <a:r>
              <a:rPr lang="en-US" dirty="0" smtClean="0"/>
              <a:t>+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dirty="0" err="1" smtClean="0"/>
              <a:t>infinitivo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So far we have used only the present tense, this simple future tense translates as : </a:t>
            </a:r>
            <a:r>
              <a:rPr lang="en-US" i="1" dirty="0" smtClean="0">
                <a:solidFill>
                  <a:srgbClr val="FFFFFF"/>
                </a:solidFill>
              </a:rPr>
              <a:t>going</a:t>
            </a:r>
            <a:r>
              <a:rPr lang="en-US" dirty="0" smtClean="0">
                <a:solidFill>
                  <a:srgbClr val="FFFFFF"/>
                </a:solidFill>
              </a:rPr>
              <a:t> to do something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69500"/>
          </a:xfrm>
        </p:spPr>
        <p:txBody>
          <a:bodyPr/>
          <a:lstStyle/>
          <a:p>
            <a:r>
              <a:rPr lang="en-US" dirty="0" err="1" smtClean="0"/>
              <a:t>Ellas</a:t>
            </a:r>
            <a:r>
              <a:rPr lang="en-US" dirty="0" smtClean="0"/>
              <a:t> van a </a:t>
            </a:r>
            <a:r>
              <a:rPr lang="en-US" dirty="0" err="1" smtClean="0"/>
              <a:t>estudiar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r>
              <a:rPr lang="en-US" dirty="0" smtClean="0"/>
              <a:t> con “ER”.</a:t>
            </a:r>
            <a:br>
              <a:rPr lang="en-US" dirty="0" smtClean="0"/>
            </a:br>
            <a:r>
              <a:rPr lang="en-US" dirty="0" smtClean="0"/>
              <a:t>As with “AR” regular verb, these verbs are all conjugated in the same way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30975"/>
          </a:xfrm>
        </p:spPr>
        <p:txBody>
          <a:bodyPr/>
          <a:lstStyle/>
          <a:p>
            <a:r>
              <a:rPr lang="en-US" dirty="0" smtClean="0"/>
              <a:t>Comer- To Eat</a:t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Comes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comaís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. Come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. </a:t>
            </a:r>
            <a:r>
              <a:rPr lang="en-US" dirty="0" err="1" smtClean="0"/>
              <a:t>Comen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35272"/>
          </a:xfrm>
        </p:spPr>
        <p:txBody>
          <a:bodyPr/>
          <a:lstStyle/>
          <a:p>
            <a:r>
              <a:rPr lang="en-US" dirty="0" smtClean="0"/>
              <a:t>Some other regular “ER” verbs: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Comprender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926" y="1417638"/>
            <a:ext cx="3488411" cy="427888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487476"/>
          </a:xfrm>
        </p:spPr>
        <p:txBody>
          <a:bodyPr>
            <a:normAutofit/>
          </a:bodyPr>
          <a:lstStyle/>
          <a:p>
            <a:r>
              <a:rPr lang="en-US" sz="3600" u="sng" dirty="0" err="1" smtClean="0"/>
              <a:t>Comprender</a:t>
            </a:r>
            <a:r>
              <a:rPr lang="en-US" sz="3600" u="sng" dirty="0" smtClean="0"/>
              <a:t>- To understand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Yo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comprendo</a:t>
            </a:r>
            <a:r>
              <a:rPr lang="en-US" sz="3600" dirty="0" smtClean="0"/>
              <a:t>			</a:t>
            </a:r>
            <a:r>
              <a:rPr lang="en-US" sz="3600" dirty="0" err="1" smtClean="0"/>
              <a:t>Nosotros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comprendemos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Tú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comprendes</a:t>
            </a:r>
            <a:r>
              <a:rPr lang="en-US" sz="3600" dirty="0" smtClean="0"/>
              <a:t> 			</a:t>
            </a:r>
            <a:r>
              <a:rPr lang="en-US" sz="3600" dirty="0" err="1" smtClean="0"/>
              <a:t>Vosotros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comrendéis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Él/Ella/Ud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</a:t>
            </a:r>
            <a:r>
              <a:rPr lang="en-US" sz="3600" dirty="0" smtClean="0"/>
              <a:t> 		</a:t>
            </a:r>
            <a:br>
              <a:rPr lang="en-US" sz="3600" dirty="0" smtClean="0"/>
            </a:br>
            <a:r>
              <a:rPr lang="en-US" sz="3600" dirty="0" err="1" smtClean="0"/>
              <a:t>Ellos/Ellas/Uds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comprenden</a:t>
            </a:r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134" y="1600199"/>
            <a:ext cx="2471414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8246"/>
          </a:xfrm>
        </p:spPr>
        <p:txBody>
          <a:bodyPr/>
          <a:lstStyle/>
          <a:p>
            <a:r>
              <a:rPr lang="en-US" u="sng" dirty="0" smtClean="0"/>
              <a:t>Leer- To Read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leo</a:t>
            </a:r>
            <a:r>
              <a:rPr lang="en-US" dirty="0" smtClean="0"/>
              <a:t>			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leemos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lees			</a:t>
            </a: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léis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Él/Ella/Ud</a:t>
            </a:r>
            <a:r>
              <a:rPr lang="en-US" dirty="0" smtClean="0"/>
              <a:t> Lee		</a:t>
            </a:r>
            <a:br>
              <a:rPr lang="en-US" dirty="0" smtClean="0"/>
            </a:br>
            <a:r>
              <a:rPr lang="en-US" dirty="0" err="1" smtClean="0"/>
              <a:t>Ellos/Ellas/Uds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59225"/>
          </a:xfrm>
        </p:spPr>
        <p:txBody>
          <a:bodyPr/>
          <a:lstStyle/>
          <a:p>
            <a:r>
              <a:rPr lang="en-US" dirty="0" smtClean="0"/>
              <a:t>There are a few “ER” verbs that are irregular only in the YO forms, otherwise, they have regular conjugations.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92933"/>
          </a:xfrm>
        </p:spPr>
        <p:txBody>
          <a:bodyPr/>
          <a:lstStyle/>
          <a:p>
            <a:r>
              <a:rPr lang="en-US" dirty="0" err="1" smtClean="0"/>
              <a:t>Hacer</a:t>
            </a:r>
            <a:r>
              <a:rPr lang="en-US" dirty="0" smtClean="0"/>
              <a:t> (to </a:t>
            </a:r>
            <a:r>
              <a:rPr lang="en-US" dirty="0" err="1" smtClean="0"/>
              <a:t>do)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Hago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Ver</a:t>
            </a:r>
            <a:r>
              <a:rPr lang="en-US" dirty="0" smtClean="0"/>
              <a:t> (to </a:t>
            </a:r>
            <a:r>
              <a:rPr lang="en-US" dirty="0" err="1" smtClean="0"/>
              <a:t>see)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Saber (to </a:t>
            </a:r>
            <a:r>
              <a:rPr lang="en-US" err="1" smtClean="0"/>
              <a:t>know</a:t>
            </a:r>
            <a:r>
              <a:rPr lang="en-US" smtClean="0"/>
              <a:t>)</a:t>
            </a:r>
            <a:r>
              <a:rPr lang="en-US" smtClean="0">
                <a:latin typeface="Wingdings"/>
                <a:ea typeface="Wingdings"/>
                <a:cs typeface="Wingdings"/>
              </a:rPr>
              <a:t></a:t>
            </a:r>
            <a:r>
              <a:rPr lang="en-US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Sé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451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tense is formed with:</a:t>
            </a:r>
            <a:br>
              <a:rPr lang="en-US" dirty="0" smtClean="0"/>
            </a:br>
            <a:r>
              <a:rPr lang="en-US" dirty="0" smtClean="0"/>
              <a:t>Subject + </a:t>
            </a:r>
            <a:r>
              <a:rPr lang="en-US" dirty="0" err="1" smtClean="0"/>
              <a:t>ir</a:t>
            </a:r>
            <a:r>
              <a:rPr lang="en-US" dirty="0" smtClean="0"/>
              <a:t> + a + infinitive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Ejemplo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Adolfo </a:t>
            </a:r>
            <a:r>
              <a:rPr lang="en-US" dirty="0" err="1" smtClean="0"/>
              <a:t>va</a:t>
            </a:r>
            <a:r>
              <a:rPr lang="en-US" dirty="0" smtClean="0"/>
              <a:t> a ser caballero</a:t>
            </a:r>
            <a:br>
              <a:rPr lang="en-US" dirty="0" smtClean="0"/>
            </a:br>
            <a:r>
              <a:rPr lang="en-US" dirty="0" smtClean="0"/>
              <a:t>Adolfo is going to be a cowboy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ir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fiesta</a:t>
            </a:r>
            <a:br>
              <a:rPr lang="en-US" dirty="0" smtClean="0"/>
            </a:br>
            <a:r>
              <a:rPr lang="en-US" dirty="0" smtClean="0"/>
              <a:t>We are going to go to a party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124395"/>
          </a:xfrm>
        </p:spPr>
        <p:txBody>
          <a:bodyPr>
            <a:noAutofit/>
          </a:bodyPr>
          <a:lstStyle/>
          <a:p>
            <a:r>
              <a:rPr lang="en-US" sz="8000" b="1" dirty="0" smtClean="0"/>
              <a:t>¿</a:t>
            </a:r>
            <a:r>
              <a:rPr lang="en-US" sz="8000" b="1" dirty="0" err="1" smtClean="0"/>
              <a:t>Qué</a:t>
            </a:r>
            <a:r>
              <a:rPr lang="en-US" sz="8000" b="1" dirty="0" smtClean="0"/>
              <a:t> comes?</a:t>
            </a:r>
            <a:endParaRPr lang="en-US" sz="8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Nosotros</a:t>
            </a:r>
            <a:r>
              <a:rPr lang="en-US" dirty="0" smtClean="0"/>
              <a:t>______ tacos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6534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578" y="1766448"/>
            <a:ext cx="4842352" cy="3222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900" y="2646141"/>
            <a:ext cx="28829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792"/>
          </a:xfrm>
        </p:spPr>
        <p:txBody>
          <a:bodyPr/>
          <a:lstStyle/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tacos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_______ chocolate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1989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5724060" cy="371345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11876"/>
          </a:xfrm>
        </p:spPr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 come chocolate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Ustedes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60206"/>
            <a:ext cx="3752525" cy="384692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89324"/>
          </a:xfrm>
        </p:spPr>
        <p:txBody>
          <a:bodyPr/>
          <a:lstStyle/>
          <a:p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tortillas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647124" cy="354411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885231"/>
          </a:xfrm>
        </p:spPr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frijoles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200"/>
            <a:ext cx="3715509" cy="45455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Nosotros/Ir/a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19" y="1486957"/>
            <a:ext cx="5408346" cy="4051039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303449"/>
          </a:xfrm>
        </p:spPr>
        <p:txBody>
          <a:bodyPr/>
          <a:lstStyle/>
          <a:p>
            <a:r>
              <a:rPr lang="en-US" dirty="0" err="1" smtClean="0"/>
              <a:t>Ellas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maíz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Vosotros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558574" cy="341453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869741"/>
          </a:xfrm>
        </p:spPr>
        <p:txBody>
          <a:bodyPr/>
          <a:lstStyle/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coméis</a:t>
            </a:r>
            <a:r>
              <a:rPr lang="en-US" dirty="0" smtClean="0"/>
              <a:t> </a:t>
            </a:r>
            <a:r>
              <a:rPr lang="en-US" dirty="0" err="1" smtClean="0"/>
              <a:t>chiles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199"/>
            <a:ext cx="4939163" cy="369960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0864"/>
          </a:xfrm>
        </p:spPr>
        <p:txBody>
          <a:bodyPr/>
          <a:lstStyle/>
          <a:p>
            <a:r>
              <a:rPr lang="en-US" dirty="0" err="1" smtClean="0"/>
              <a:t>Tú</a:t>
            </a:r>
            <a:r>
              <a:rPr lang="en-US" dirty="0" smtClean="0"/>
              <a:t> comes tamales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200"/>
            <a:ext cx="4764311" cy="424384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799115"/>
          </a:xfrm>
        </p:spPr>
        <p:txBody>
          <a:bodyPr/>
          <a:lstStyle/>
          <a:p>
            <a:r>
              <a:rPr lang="en-US" dirty="0" err="1" smtClean="0"/>
              <a:t>Usted</a:t>
            </a:r>
            <a:r>
              <a:rPr lang="en-US" dirty="0" smtClean="0"/>
              <a:t> come </a:t>
            </a:r>
            <a:r>
              <a:rPr lang="en-US" dirty="0" err="1" smtClean="0"/>
              <a:t>arroz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9402"/>
          </a:xfrm>
        </p:spPr>
        <p:txBody>
          <a:bodyPr/>
          <a:lstStyle/>
          <a:p>
            <a:r>
              <a:rPr lang="en-US" dirty="0" smtClean="0"/>
              <a:t>Mexico has a very varied cuisine, with each region having its own local dishes. Indigenous people in Mexico ate a diet consisting mostly of corn, tomatoes, peppers, avocado, chocolate, and turkey.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5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common ingredients in foods today are corn, rice, and beans. One of the most popular dishes is a sauce called </a:t>
            </a:r>
            <a:r>
              <a:rPr lang="en-US" i="1" dirty="0" smtClean="0"/>
              <a:t>mole</a:t>
            </a:r>
            <a:r>
              <a:rPr lang="en-US" dirty="0" smtClean="0"/>
              <a:t> made from over 21 different ingredients, from chocolate, and peanuts, to </a:t>
            </a:r>
            <a:r>
              <a:rPr lang="en-US" dirty="0" err="1" smtClean="0"/>
              <a:t>poblano</a:t>
            </a:r>
            <a:r>
              <a:rPr lang="en-US" dirty="0" smtClean="0"/>
              <a:t> chili peppers. This sauce is often served over chicken or turkey.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76079"/>
          </a:xfrm>
        </p:spPr>
        <p:txBody>
          <a:bodyPr/>
          <a:lstStyle/>
          <a:p>
            <a:r>
              <a:rPr lang="en-US" dirty="0" smtClean="0"/>
              <a:t>If you are in Mexico, you have many choices of where to eat. You can eat crispy chicken in a </a:t>
            </a:r>
            <a:r>
              <a:rPr lang="en-US" i="1" dirty="0" err="1" smtClean="0"/>
              <a:t>rosticería</a:t>
            </a:r>
            <a:r>
              <a:rPr lang="en-US" dirty="0" smtClean="0"/>
              <a:t>, or have tacos at a </a:t>
            </a:r>
            <a:r>
              <a:rPr lang="en-US" i="1" dirty="0" err="1" smtClean="0"/>
              <a:t>taquería</a:t>
            </a:r>
            <a:r>
              <a:rPr lang="en-US" dirty="0" smtClean="0"/>
              <a:t>, or drink </a:t>
            </a:r>
            <a:r>
              <a:rPr lang="en-US" i="1" dirty="0" err="1" smtClean="0"/>
              <a:t>liquados</a:t>
            </a:r>
            <a:r>
              <a:rPr lang="en-US" dirty="0" smtClean="0"/>
              <a:t> (milk shakes) or </a:t>
            </a:r>
            <a:r>
              <a:rPr lang="en-US" i="1" dirty="0" err="1" smtClean="0"/>
              <a:t>jugo</a:t>
            </a:r>
            <a:r>
              <a:rPr lang="en-US" dirty="0" smtClean="0"/>
              <a:t> (juice) at a juice shop.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73834"/>
          </a:xfrm>
        </p:spPr>
        <p:txBody>
          <a:bodyPr/>
          <a:lstStyle/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ir</a:t>
            </a:r>
            <a:r>
              <a:rPr lang="en-US" dirty="0" smtClean="0"/>
              <a:t> al cine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84506"/>
          </a:xfrm>
        </p:spPr>
        <p:txBody>
          <a:bodyPr/>
          <a:lstStyle/>
          <a:p>
            <a:r>
              <a:rPr lang="en-US" dirty="0" smtClean="0"/>
              <a:t>Detroit has a large Mexican population, and it is easy to find authentic Mexican cuisine if you look hard enough around South West Detroit, often referred to as Mexican Town.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17854"/>
          </a:xfrm>
        </p:spPr>
        <p:txBody>
          <a:bodyPr>
            <a:noAutofit/>
          </a:bodyPr>
          <a:lstStyle/>
          <a:p>
            <a:r>
              <a:rPr lang="en-US" sz="2800" dirty="0" smtClean="0"/>
              <a:t>Sr. </a:t>
            </a:r>
            <a:r>
              <a:rPr lang="en-US" sz="2800" dirty="0" err="1" smtClean="0"/>
              <a:t>Mostaza</a:t>
            </a:r>
            <a:r>
              <a:rPr lang="en-US" sz="2800" dirty="0" smtClean="0"/>
              <a:t>: 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qué</a:t>
            </a:r>
            <a:r>
              <a:rPr lang="en-US" sz="2800" dirty="0" smtClean="0"/>
              <a:t> no </a:t>
            </a:r>
            <a:r>
              <a:rPr lang="en-US" sz="2800" dirty="0" err="1" smtClean="0"/>
              <a:t>vamos</a:t>
            </a:r>
            <a:r>
              <a:rPr lang="en-US" sz="2800" dirty="0" smtClean="0"/>
              <a:t> a comer en el </a:t>
            </a:r>
            <a:r>
              <a:rPr lang="en-US" sz="2800" dirty="0" err="1" smtClean="0"/>
              <a:t>resaurante</a:t>
            </a:r>
            <a:r>
              <a:rPr lang="en-US" sz="2800" dirty="0" smtClean="0"/>
              <a:t> Los </a:t>
            </a:r>
            <a:r>
              <a:rPr lang="en-US" sz="2800" dirty="0" err="1" smtClean="0"/>
              <a:t>Tres</a:t>
            </a:r>
            <a:r>
              <a:rPr lang="en-US" sz="2800" dirty="0" smtClean="0"/>
              <a:t> Caballeros?</a:t>
            </a:r>
            <a:br>
              <a:rPr lang="en-US" sz="2800" dirty="0" smtClean="0"/>
            </a:br>
            <a:r>
              <a:rPr lang="en-US" sz="2800" dirty="0" smtClean="0"/>
              <a:t>Lolita Bonita: </a:t>
            </a:r>
            <a:r>
              <a:rPr lang="en-US" sz="2800" dirty="0" err="1" smtClean="0"/>
              <a:t>Pues</a:t>
            </a:r>
            <a:r>
              <a:rPr lang="en-US" sz="2800" dirty="0" smtClean="0"/>
              <a:t>, ¡</a:t>
            </a:r>
            <a:r>
              <a:rPr lang="en-US" sz="2800" dirty="0" err="1" smtClean="0"/>
              <a:t>como</a:t>
            </a:r>
            <a:r>
              <a:rPr lang="en-US" sz="2800" dirty="0" smtClean="0"/>
              <a:t> no! ¡</a:t>
            </a:r>
            <a:r>
              <a:rPr lang="en-US" sz="2800" dirty="0" err="1" smtClean="0"/>
              <a:t>vamos</a:t>
            </a:r>
            <a:r>
              <a:rPr lang="en-US" sz="2800" dirty="0" smtClean="0"/>
              <a:t>!</a:t>
            </a:r>
            <a:br>
              <a:rPr lang="en-US" sz="2800" dirty="0" smtClean="0"/>
            </a:br>
            <a:r>
              <a:rPr lang="en-US" sz="2800" i="1" u="sng" dirty="0" smtClean="0"/>
              <a:t>En el </a:t>
            </a:r>
            <a:r>
              <a:rPr lang="en-US" sz="2800" i="1" u="sng" dirty="0" err="1" smtClean="0"/>
              <a:t>restaurante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Mesero</a:t>
            </a:r>
            <a:r>
              <a:rPr lang="en-US" sz="2800" dirty="0" smtClean="0"/>
              <a:t>: </a:t>
            </a:r>
            <a:r>
              <a:rPr lang="en-US" sz="2800" dirty="0" err="1" smtClean="0"/>
              <a:t>Aquí</a:t>
            </a:r>
            <a:r>
              <a:rPr lang="en-US" sz="2800" dirty="0" smtClean="0"/>
              <a:t> </a:t>
            </a:r>
            <a:r>
              <a:rPr lang="en-US" sz="2800" dirty="0" err="1" smtClean="0"/>
              <a:t>está</a:t>
            </a:r>
            <a:r>
              <a:rPr lang="en-US" sz="2800" dirty="0" smtClean="0"/>
              <a:t> el </a:t>
            </a:r>
            <a:r>
              <a:rPr lang="en-US" sz="2800" dirty="0" err="1" smtClean="0"/>
              <a:t>menú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Sr. </a:t>
            </a:r>
            <a:r>
              <a:rPr lang="en-US" sz="2800" dirty="0" err="1" smtClean="0"/>
              <a:t>Mostaza</a:t>
            </a:r>
            <a:r>
              <a:rPr lang="en-US" sz="2800" dirty="0" smtClean="0"/>
              <a:t>: Gracias. </a:t>
            </a:r>
            <a:r>
              <a:rPr lang="en-US" sz="2800" dirty="0" err="1" smtClean="0"/>
              <a:t>Oye</a:t>
            </a:r>
            <a:r>
              <a:rPr lang="en-US" sz="2800" dirty="0" smtClean="0"/>
              <a:t>, Lolita, ¿</a:t>
            </a:r>
            <a:r>
              <a:rPr lang="en-US" sz="2800" dirty="0" err="1" smtClean="0"/>
              <a:t>Qué</a:t>
            </a:r>
            <a:r>
              <a:rPr lang="en-US" sz="2800" dirty="0" smtClean="0"/>
              <a:t> vas a comer?</a:t>
            </a:r>
            <a:br>
              <a:rPr lang="en-US" sz="2800" dirty="0" smtClean="0"/>
            </a:br>
            <a:r>
              <a:rPr lang="en-US" sz="2800" dirty="0" smtClean="0"/>
              <a:t>Lolita Bonita: </a:t>
            </a:r>
            <a:r>
              <a:rPr lang="en-US" sz="2800" dirty="0" err="1" smtClean="0"/>
              <a:t>Bueno</a:t>
            </a:r>
            <a:r>
              <a:rPr lang="en-US" sz="2800" dirty="0" smtClean="0"/>
              <a:t>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pollo</a:t>
            </a:r>
            <a:r>
              <a:rPr lang="en-US" sz="2800" dirty="0" smtClean="0"/>
              <a:t> en mole, </a:t>
            </a:r>
            <a:r>
              <a:rPr lang="en-US" sz="2800" dirty="0" err="1" smtClean="0"/>
              <a:t>pero</a:t>
            </a:r>
            <a:r>
              <a:rPr lang="en-US" sz="2800" dirty="0" smtClean="0"/>
              <a:t>, </a:t>
            </a:r>
            <a:r>
              <a:rPr lang="en-US" sz="2800" dirty="0" err="1" smtClean="0"/>
              <a:t>hoy</a:t>
            </a:r>
            <a:r>
              <a:rPr lang="en-US" sz="2800" dirty="0" smtClean="0"/>
              <a:t> </a:t>
            </a:r>
            <a:r>
              <a:rPr lang="en-US" sz="2800" dirty="0" err="1" smtClean="0"/>
              <a:t>voy</a:t>
            </a:r>
            <a:r>
              <a:rPr lang="en-US" sz="2800" dirty="0" smtClean="0"/>
              <a:t> a comer </a:t>
            </a:r>
            <a:r>
              <a:rPr lang="en-US" sz="2800" dirty="0" err="1" smtClean="0"/>
              <a:t>pescado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Sr. </a:t>
            </a:r>
            <a:r>
              <a:rPr lang="en-US" sz="2800" dirty="0" err="1" smtClean="0"/>
              <a:t>Mostaza</a:t>
            </a:r>
            <a:r>
              <a:rPr lang="en-US" sz="2800" dirty="0" smtClean="0"/>
              <a:t>: </a:t>
            </a: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voy</a:t>
            </a:r>
            <a:r>
              <a:rPr lang="en-US" sz="2800" dirty="0" smtClean="0"/>
              <a:t> a comer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ensalada</a:t>
            </a:r>
            <a:r>
              <a:rPr lang="en-US" sz="2800" dirty="0" smtClean="0"/>
              <a:t> </a:t>
            </a:r>
            <a:r>
              <a:rPr lang="en-US" sz="2800" dirty="0" err="1" smtClean="0"/>
              <a:t>verde</a:t>
            </a:r>
            <a:r>
              <a:rPr lang="en-US" sz="2800" dirty="0" smtClean="0"/>
              <a:t>. </a:t>
            </a:r>
            <a:r>
              <a:rPr lang="en-US" sz="2800" dirty="0" err="1" smtClean="0"/>
              <a:t>También</a:t>
            </a:r>
            <a:r>
              <a:rPr lang="en-US" sz="2800" dirty="0" smtClean="0"/>
              <a:t> </a:t>
            </a:r>
            <a:r>
              <a:rPr lang="en-US" sz="2800" dirty="0" err="1" smtClean="0"/>
              <a:t>quiero</a:t>
            </a:r>
            <a:r>
              <a:rPr lang="en-US" sz="2800" dirty="0" smtClean="0"/>
              <a:t> un </a:t>
            </a:r>
            <a:r>
              <a:rPr lang="en-US" sz="2800" dirty="0" err="1" smtClean="0"/>
              <a:t>refresco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Lolita Bonita: Y </a:t>
            </a: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voy</a:t>
            </a:r>
            <a:r>
              <a:rPr lang="en-US" sz="2800" dirty="0" smtClean="0"/>
              <a:t> a </a:t>
            </a:r>
            <a:r>
              <a:rPr lang="en-US" sz="2800" dirty="0" err="1" smtClean="0"/>
              <a:t>tomer</a:t>
            </a:r>
            <a:r>
              <a:rPr lang="en-US" sz="2800" dirty="0" smtClean="0"/>
              <a:t> un </a:t>
            </a:r>
            <a:r>
              <a:rPr lang="en-US" sz="2800" dirty="0" err="1" smtClean="0"/>
              <a:t>jugo</a:t>
            </a:r>
            <a:r>
              <a:rPr lang="en-US" sz="2800" dirty="0" smtClean="0"/>
              <a:t> </a:t>
            </a:r>
            <a:r>
              <a:rPr lang="en-US" sz="2800" dirty="0" err="1" smtClean="0"/>
              <a:t>e</a:t>
            </a:r>
            <a:r>
              <a:rPr lang="en-US" sz="2800" dirty="0" smtClean="0"/>
              <a:t> </a:t>
            </a:r>
            <a:r>
              <a:rPr lang="en-US" sz="2800" dirty="0" err="1" smtClean="0"/>
              <a:t>naranja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Comer- to eat, </a:t>
            </a:r>
            <a:r>
              <a:rPr lang="en-US" sz="2800" dirty="0" err="1" smtClean="0"/>
              <a:t>Pues</a:t>
            </a:r>
            <a:r>
              <a:rPr lang="en-US" sz="2800" dirty="0" smtClean="0"/>
              <a:t>- well, Como no- of course!,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err="1" smtClean="0"/>
              <a:t>Oye</a:t>
            </a:r>
            <a:r>
              <a:rPr lang="en-US" sz="2800" dirty="0" smtClean="0"/>
              <a:t>- hey,</a:t>
            </a:r>
            <a:r>
              <a:rPr lang="en-US" sz="2800" dirty="0" smtClean="0"/>
              <a:t> </a:t>
            </a:r>
            <a:r>
              <a:rPr lang="en-US" sz="2800" dirty="0" err="1" smtClean="0"/>
              <a:t>Bueno</a:t>
            </a:r>
            <a:r>
              <a:rPr lang="en-US" sz="2800" dirty="0" smtClean="0"/>
              <a:t>-well,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- always, </a:t>
            </a:r>
            <a:r>
              <a:rPr lang="en-US" sz="2800" dirty="0" err="1" smtClean="0"/>
              <a:t>Pero</a:t>
            </a:r>
            <a:r>
              <a:rPr lang="en-US" sz="2800" dirty="0" smtClean="0"/>
              <a:t>- but </a:t>
            </a:r>
            <a:endParaRPr lang="en-US" sz="2800" dirty="0"/>
          </a:p>
        </p:txBody>
      </p:sp>
      <p:pic>
        <p:nvPicPr>
          <p:cNvPr id="3" name="Picture 2" descr="fabiapach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0972" y="634940"/>
            <a:ext cx="1307328" cy="1878904"/>
          </a:xfrm>
          <a:prstGeom prst="rect">
            <a:avLst/>
          </a:prstGeom>
        </p:spPr>
      </p:pic>
      <p:pic>
        <p:nvPicPr>
          <p:cNvPr id="4" name="Picture 3" descr="ugly-donkey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7944"/>
            <a:ext cx="1736469" cy="13023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/ comer/en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450" y="2409687"/>
            <a:ext cx="3467100" cy="2336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009147"/>
          </a:xfrm>
        </p:spPr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a comer</a:t>
            </a:r>
            <a:r>
              <a:rPr lang="en-US" dirty="0" smtClean="0"/>
              <a:t> en </a:t>
            </a:r>
            <a:r>
              <a:rPr lang="en-US" dirty="0" err="1" smtClean="0"/>
              <a:t>restaurante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Tú/Ir/a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738" y="1600200"/>
            <a:ext cx="3899379" cy="38993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914363"/>
          </a:xfrm>
        </p:spPr>
        <p:txBody>
          <a:bodyPr/>
          <a:lstStyle/>
          <a:p>
            <a:r>
              <a:rPr lang="en-US" dirty="0" err="1" smtClean="0"/>
              <a:t>Tú</a:t>
            </a:r>
            <a:r>
              <a:rPr lang="en-US" dirty="0" smtClean="0"/>
              <a:t> vas a </a:t>
            </a:r>
            <a:r>
              <a:rPr lang="en-US" dirty="0" err="1" smtClean="0"/>
              <a:t>ir</a:t>
            </a:r>
            <a:r>
              <a:rPr lang="en-US" dirty="0" smtClean="0"/>
              <a:t> al </a:t>
            </a:r>
            <a:r>
              <a:rPr lang="en-US" dirty="0" err="1" smtClean="0"/>
              <a:t>dentista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/>
              <a:t>a la </a:t>
            </a:r>
            <a:r>
              <a:rPr lang="en-US" dirty="0" err="1" smtClean="0"/>
              <a:t>dentista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Ellas/Estudiar/a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619" y="1600200"/>
            <a:ext cx="4591050" cy="39814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681</Words>
  <Application>Microsoft Macintosh PowerPoint</Application>
  <PresentationFormat>On-screen Show (4:3)</PresentationFormat>
  <Paragraphs>42</Paragraphs>
  <Slides>41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El futuro con ir + a + infinitivo</vt:lpstr>
      <vt:lpstr>This tense is formed with: Subject + ir + a + infinitive  Ejemplo:  Adolfo va a ser caballero Adolfo is going to be a cowboy  Vamos a ir a una fiesta We are going to go to a party </vt:lpstr>
      <vt:lpstr>Nosotros/Ir/a</vt:lpstr>
      <vt:lpstr>Nosotros vamos a ir al cine</vt:lpstr>
      <vt:lpstr>Él/ comer/en</vt:lpstr>
      <vt:lpstr>Él va a comer en restaurante</vt:lpstr>
      <vt:lpstr>Tú/Ir/a</vt:lpstr>
      <vt:lpstr>Tú vas a ir al dentista or a la dentista</vt:lpstr>
      <vt:lpstr>Ellas/Estudiar/a</vt:lpstr>
      <vt:lpstr>Ellas van a estudiar a la escuela</vt:lpstr>
      <vt:lpstr>Verbos regulares con “ER”. As with “AR” regular verb, these verbs are all conjugated in the same way</vt:lpstr>
      <vt:lpstr>Comer- To Eat Yo como  Nosotros comemos Tú Comes  Vosotros comaís Él/Ella/Ud. Come   Ellos/Ellas/Uds. Comen</vt:lpstr>
      <vt:lpstr>Some other regular “ER” verbs:</vt:lpstr>
      <vt:lpstr>Comprender</vt:lpstr>
      <vt:lpstr>Comprender- To understand Yo comprendo   Nosotros comprendemos Tú comprendes    Vosotros comrendéis Él/Ella/Ud comprende    Ellos/Ellas/Uds comprenden</vt:lpstr>
      <vt:lpstr>Leer</vt:lpstr>
      <vt:lpstr>Leer- To Read Yo leo   Nosotros leemos Tú lees   Vosotros léis Él/Ella/Ud Lee   Ellos/Ellas/Uds leen</vt:lpstr>
      <vt:lpstr>There are a few “ER” verbs that are irregular only in the YO forms, otherwise, they have regular conjugations.</vt:lpstr>
      <vt:lpstr>Hacer (to do)Yo Hago Ver (to see)Yo Veo Saber (to know)Yo Sé</vt:lpstr>
      <vt:lpstr>¿Qué comes?</vt:lpstr>
      <vt:lpstr>Nosotros______ tacos</vt:lpstr>
      <vt:lpstr>Nosotros comemos tacos</vt:lpstr>
      <vt:lpstr>Él_______ chocolate</vt:lpstr>
      <vt:lpstr>Él come chocolate</vt:lpstr>
      <vt:lpstr>Ustedes</vt:lpstr>
      <vt:lpstr>Ustedes comen tortillas</vt:lpstr>
      <vt:lpstr>Yo</vt:lpstr>
      <vt:lpstr>Yo como frijoles</vt:lpstr>
      <vt:lpstr>Ellas</vt:lpstr>
      <vt:lpstr>Ellas comen maíz</vt:lpstr>
      <vt:lpstr>Vosotros</vt:lpstr>
      <vt:lpstr>Vosotros coméis chiles</vt:lpstr>
      <vt:lpstr>Tú</vt:lpstr>
      <vt:lpstr>Tú comes tamales</vt:lpstr>
      <vt:lpstr>Usted</vt:lpstr>
      <vt:lpstr>Usted come arroz</vt:lpstr>
      <vt:lpstr>Mexico has a very varied cuisine, with each region having its own local dishes. Indigenous people in Mexico ate a diet consisting mostly of corn, tomatoes, peppers, avocado, chocolate, and turkey.</vt:lpstr>
      <vt:lpstr>The most common ingredients in foods today are corn, rice, and beans. One of the most popular dishes is a sauce called mole made from over 21 different ingredients, from chocolate, and peanuts, to poblano chili peppers. This sauce is often served over chicken or turkey.</vt:lpstr>
      <vt:lpstr>If you are in Mexico, you have many choices of where to eat. You can eat crispy chicken in a rosticería, or have tacos at a taquería, or drink liquados (milk shakes) or jugo (juice) at a juice shop.</vt:lpstr>
      <vt:lpstr>Detroit has a large Mexican population, and it is easy to find authentic Mexican cuisine if you look hard enough around South West Detroit, often referred to as Mexican Town.</vt:lpstr>
      <vt:lpstr>Sr. Mostaza: ¿Por qué no vamos a comer en el resaurante Los Tres Caballeros? Lolita Bonita: Pues, ¡como no! ¡vamos! En el restaurante Mesero: Aquí está el menú. Sr. Mostaza: Gracias. Oye, Lolita, ¿Qué vas a comer? Lolita Bonita: Bueno, siempre como pollo en mole, pero, hoy voy a comer pescado. Sr. Mostaza: Yo voy a comer una ensalada verde. También quiero un refresco. Lolita Bonita: Y yo voy a tomer un jugo e naranja.  Comer- to eat, Pues- well, Como no- of course!,  Oye- hey, Bueno-well, Siempre- always, Pero- but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futuro con ir + a + infinitivo</dc:title>
  <dc:creator>Frankel Jewish Academy</dc:creator>
  <cp:lastModifiedBy>Frankel Jewish Academy</cp:lastModifiedBy>
  <cp:revision>10</cp:revision>
  <dcterms:created xsi:type="dcterms:W3CDTF">2011-11-21T12:43:03Z</dcterms:created>
  <dcterms:modified xsi:type="dcterms:W3CDTF">2011-11-21T12:52:07Z</dcterms:modified>
</cp:coreProperties>
</file>